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7" r:id="rId3"/>
    <p:sldId id="325" r:id="rId5"/>
    <p:sldId id="332" r:id="rId6"/>
    <p:sldId id="352" r:id="rId7"/>
    <p:sldId id="341" r:id="rId8"/>
    <p:sldId id="368" r:id="rId9"/>
    <p:sldId id="369" r:id="rId10"/>
    <p:sldId id="367" r:id="rId11"/>
    <p:sldId id="342" r:id="rId12"/>
    <p:sldId id="31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EAB"/>
    <a:srgbClr val="FDCF08"/>
    <a:srgbClr val="FED008"/>
    <a:srgbClr val="134D92"/>
    <a:srgbClr val="DDA509"/>
    <a:srgbClr val="CE9A08"/>
    <a:srgbClr val="1E77E2"/>
    <a:srgbClr val="ECB10C"/>
    <a:srgbClr val="F5B70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63316-5C43-48AE-96F5-DCB3214925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EFA68-FC14-4C51-A99C-114B44A94C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EFA68-FC14-4C51-A99C-114B44A94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12192000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4" Type="http://schemas.openxmlformats.org/officeDocument/2006/relationships/notesSlide" Target="../notesSlides/notesSlide2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组合 257"/>
          <p:cNvGrpSpPr/>
          <p:nvPr/>
        </p:nvGrpSpPr>
        <p:grpSpPr>
          <a:xfrm>
            <a:off x="-4536" y="9236"/>
            <a:ext cx="12197779" cy="6858000"/>
            <a:chOff x="-4536" y="0"/>
            <a:chExt cx="1219777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6" y="0"/>
              <a:ext cx="2614386" cy="60539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9578857" y="804086"/>
              <a:ext cx="2614386" cy="6053914"/>
            </a:xfrm>
            <a:prstGeom prst="rect">
              <a:avLst/>
            </a:prstGeom>
          </p:spPr>
        </p:pic>
      </p:grpSp>
      <p:sp>
        <p:nvSpPr>
          <p:cNvPr id="183" name="文本框 182"/>
          <p:cNvSpPr txBox="1"/>
          <p:nvPr/>
        </p:nvSpPr>
        <p:spPr>
          <a:xfrm>
            <a:off x="0" y="3134653"/>
            <a:ext cx="121965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400" dirty="0">
                <a:solidFill>
                  <a:srgbClr val="FF0000"/>
                </a:solidFill>
                <a:latin typeface="+mn-ea"/>
              </a:rPr>
              <a:t>此处填写项目名称</a:t>
            </a:r>
            <a:endParaRPr lang="zh-CN" altLang="en-US" sz="3200" b="1" spc="4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2965449" y="4362583"/>
            <a:ext cx="6261100" cy="487924"/>
            <a:chOff x="2857500" y="4274323"/>
            <a:chExt cx="6261100" cy="408766"/>
          </a:xfrm>
        </p:grpSpPr>
        <p:sp>
          <p:nvSpPr>
            <p:cNvPr id="251" name="矩形: 圆角 250"/>
            <p:cNvSpPr/>
            <p:nvPr/>
          </p:nvSpPr>
          <p:spPr>
            <a:xfrm>
              <a:off x="2857500" y="4274323"/>
              <a:ext cx="6261100" cy="382703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文本框 251"/>
            <p:cNvSpPr txBox="1"/>
            <p:nvPr/>
          </p:nvSpPr>
          <p:spPr>
            <a:xfrm>
              <a:off x="3026740" y="4282979"/>
              <a:ext cx="3270295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+mn-ea"/>
                </a:rPr>
                <a:t>系部：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</a:rPr>
                <a:t>XX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系（部、院、处室）</a:t>
              </a:r>
              <a:endParaRPr lang="zh-CN" altLang="en-US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53" name="文本框 252"/>
            <p:cNvSpPr txBox="1"/>
            <p:nvPr/>
          </p:nvSpPr>
          <p:spPr>
            <a:xfrm>
              <a:off x="6652634" y="4282979"/>
              <a:ext cx="2020997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+mn-ea"/>
                </a:rPr>
                <a:t>项目主持人：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</a:rPr>
                <a:t>XX</a:t>
              </a:r>
              <a:endParaRPr lang="en-US" altLang="zh-CN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0" y="1535241"/>
            <a:ext cx="1219653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南充文化旅游职业学院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134D9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202</a:t>
            </a: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年度第</a:t>
            </a: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次科研项目结题验收汇报</a:t>
            </a:r>
            <a:endParaRPr kumimoji="0" lang="zh-CN" altLang="en-US" sz="3200" b="1" i="0" u="none" strike="noStrike" kern="1200" cap="none" spc="200" normalizeH="0" baseline="0" noProof="0" dirty="0">
              <a:ln>
                <a:noFill/>
              </a:ln>
              <a:solidFill>
                <a:srgbClr val="134D9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学院标志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9" y="62652"/>
            <a:ext cx="1549121" cy="1501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34" name="标题 1843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" y="5057815"/>
            <a:ext cx="12191999" cy="456814"/>
          </a:xfrm>
        </p:spPr>
        <p:txBody>
          <a:bodyPr anchor="ctr" anchorCtr="0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项目组成员：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标题 18433"/>
          <p:cNvSpPr txBox="1"/>
          <p:nvPr>
            <p:custDataLst>
              <p:tags r:id="rId4"/>
            </p:custDataLst>
          </p:nvPr>
        </p:nvSpPr>
        <p:spPr>
          <a:xfrm>
            <a:off x="1" y="5596528"/>
            <a:ext cx="12191999" cy="456814"/>
          </a:xfr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汇报时间：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组合 257"/>
          <p:cNvGrpSpPr/>
          <p:nvPr/>
        </p:nvGrpSpPr>
        <p:grpSpPr>
          <a:xfrm>
            <a:off x="-4536" y="0"/>
            <a:ext cx="12197779" cy="6858000"/>
            <a:chOff x="-4536" y="0"/>
            <a:chExt cx="1219777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6" y="0"/>
              <a:ext cx="2614386" cy="60539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9578857" y="804086"/>
              <a:ext cx="2614386" cy="6053914"/>
            </a:xfrm>
            <a:prstGeom prst="rect">
              <a:avLst/>
            </a:prstGeom>
          </p:spPr>
        </p:pic>
      </p:grpSp>
      <p:sp>
        <p:nvSpPr>
          <p:cNvPr id="183" name="文本框 182"/>
          <p:cNvSpPr txBox="1"/>
          <p:nvPr/>
        </p:nvSpPr>
        <p:spPr>
          <a:xfrm>
            <a:off x="-4536" y="3026957"/>
            <a:ext cx="1219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4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汇报完毕，欢迎指正。</a:t>
            </a:r>
            <a:endParaRPr kumimoji="0" lang="zh-CN" altLang="en-US" sz="4400" b="1" i="0" u="none" strike="noStrike" kern="1200" cap="none" spc="4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PA-组合 248"/>
          <p:cNvGrpSpPr/>
          <p:nvPr>
            <p:custDataLst>
              <p:tags r:id="rId1"/>
            </p:custDataLst>
          </p:nvPr>
        </p:nvGrpSpPr>
        <p:grpSpPr>
          <a:xfrm>
            <a:off x="0" y="-3175"/>
            <a:ext cx="4613275" cy="6861176"/>
            <a:chOff x="0" y="-3175"/>
            <a:chExt cx="4613275" cy="6861176"/>
          </a:xfrm>
        </p:grpSpPr>
        <p:sp>
          <p:nvSpPr>
            <p:cNvPr id="21" name="PA-任意多边形 5"/>
            <p:cNvSpPr/>
            <p:nvPr>
              <p:custDataLst>
                <p:tags r:id="rId2"/>
              </p:custDataLst>
            </p:nvPr>
          </p:nvSpPr>
          <p:spPr bwMode="auto">
            <a:xfrm>
              <a:off x="0" y="-3175"/>
              <a:ext cx="4613275" cy="3319463"/>
            </a:xfrm>
            <a:custGeom>
              <a:avLst/>
              <a:gdLst>
                <a:gd name="T0" fmla="*/ 0 w 2906"/>
                <a:gd name="T1" fmla="*/ 0 h 2091"/>
                <a:gd name="T2" fmla="*/ 0 w 2906"/>
                <a:gd name="T3" fmla="*/ 2091 h 2091"/>
                <a:gd name="T4" fmla="*/ 2906 w 2906"/>
                <a:gd name="T5" fmla="*/ 1719 h 2091"/>
                <a:gd name="T6" fmla="*/ 2317 w 2906"/>
                <a:gd name="T7" fmla="*/ 9 h 2091"/>
                <a:gd name="T8" fmla="*/ 1216 w 2906"/>
                <a:gd name="T9" fmla="*/ 0 h 2091"/>
                <a:gd name="T10" fmla="*/ 0 w 2906"/>
                <a:gd name="T11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6" h="2091">
                  <a:moveTo>
                    <a:pt x="0" y="0"/>
                  </a:moveTo>
                  <a:lnTo>
                    <a:pt x="0" y="2091"/>
                  </a:lnTo>
                  <a:lnTo>
                    <a:pt x="2906" y="1719"/>
                  </a:lnTo>
                  <a:lnTo>
                    <a:pt x="2317" y="9"/>
                  </a:lnTo>
                  <a:lnTo>
                    <a:pt x="12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8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PA-任意多边形 6"/>
            <p:cNvSpPr/>
            <p:nvPr>
              <p:custDataLst>
                <p:tags r:id="rId3"/>
              </p:custDataLst>
            </p:nvPr>
          </p:nvSpPr>
          <p:spPr bwMode="auto">
            <a:xfrm>
              <a:off x="0" y="1731963"/>
              <a:ext cx="4613275" cy="5126038"/>
            </a:xfrm>
            <a:custGeom>
              <a:avLst/>
              <a:gdLst>
                <a:gd name="T0" fmla="*/ 0 w 2906"/>
                <a:gd name="T1" fmla="*/ 0 h 3229"/>
                <a:gd name="T2" fmla="*/ 0 w 2906"/>
                <a:gd name="T3" fmla="*/ 3221 h 3229"/>
                <a:gd name="T4" fmla="*/ 946 w 2906"/>
                <a:gd name="T5" fmla="*/ 3229 h 3229"/>
                <a:gd name="T6" fmla="*/ 1722 w 2906"/>
                <a:gd name="T7" fmla="*/ 3229 h 3229"/>
                <a:gd name="T8" fmla="*/ 2906 w 2906"/>
                <a:gd name="T9" fmla="*/ 626 h 3229"/>
                <a:gd name="T10" fmla="*/ 2464 w 2906"/>
                <a:gd name="T11" fmla="*/ 0 h 3229"/>
                <a:gd name="T12" fmla="*/ 0 w 2906"/>
                <a:gd name="T13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6" h="3229">
                  <a:moveTo>
                    <a:pt x="0" y="0"/>
                  </a:moveTo>
                  <a:lnTo>
                    <a:pt x="0" y="3221"/>
                  </a:lnTo>
                  <a:lnTo>
                    <a:pt x="946" y="3229"/>
                  </a:lnTo>
                  <a:lnTo>
                    <a:pt x="1722" y="3229"/>
                  </a:lnTo>
                  <a:lnTo>
                    <a:pt x="2906" y="626"/>
                  </a:lnTo>
                  <a:lnTo>
                    <a:pt x="24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-任意多边形 7"/>
            <p:cNvSpPr/>
            <p:nvPr>
              <p:custDataLst>
                <p:tags r:id="rId4"/>
              </p:custDataLst>
            </p:nvPr>
          </p:nvSpPr>
          <p:spPr bwMode="auto">
            <a:xfrm>
              <a:off x="0" y="-3175"/>
              <a:ext cx="4200525" cy="6848475"/>
            </a:xfrm>
            <a:custGeom>
              <a:avLst/>
              <a:gdLst>
                <a:gd name="T0" fmla="*/ 0 w 2646"/>
                <a:gd name="T1" fmla="*/ 0 h 4314"/>
                <a:gd name="T2" fmla="*/ 0 w 2646"/>
                <a:gd name="T3" fmla="*/ 4314 h 4314"/>
                <a:gd name="T4" fmla="*/ 1312 w 2646"/>
                <a:gd name="T5" fmla="*/ 4314 h 4314"/>
                <a:gd name="T6" fmla="*/ 2646 w 2646"/>
                <a:gd name="T7" fmla="*/ 1636 h 4314"/>
                <a:gd name="T8" fmla="*/ 2097 w 2646"/>
                <a:gd name="T9" fmla="*/ 0 h 4314"/>
                <a:gd name="T10" fmla="*/ 0 w 2646"/>
                <a:gd name="T11" fmla="*/ 0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6" h="4314">
                  <a:moveTo>
                    <a:pt x="0" y="0"/>
                  </a:moveTo>
                  <a:lnTo>
                    <a:pt x="0" y="4314"/>
                  </a:lnTo>
                  <a:lnTo>
                    <a:pt x="1312" y="4314"/>
                  </a:lnTo>
                  <a:lnTo>
                    <a:pt x="2646" y="1636"/>
                  </a:lnTo>
                  <a:lnTo>
                    <a:pt x="20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D92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8071" y="1403323"/>
            <a:ext cx="3562100" cy="1967130"/>
            <a:chOff x="168071" y="1403323"/>
            <a:chExt cx="3562100" cy="1967130"/>
          </a:xfrm>
        </p:grpSpPr>
        <p:sp>
          <p:nvSpPr>
            <p:cNvPr id="107" name="文本框 106"/>
            <p:cNvSpPr txBox="1"/>
            <p:nvPr/>
          </p:nvSpPr>
          <p:spPr>
            <a:xfrm>
              <a:off x="168071" y="1403323"/>
              <a:ext cx="3562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目录</a:t>
              </a:r>
              <a:endParaRPr kumimoji="0" lang="zh-CN" altLang="en-US" sz="80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68071" y="2724122"/>
              <a:ext cx="3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contents</a:t>
              </a:r>
              <a:endPara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047750" y="2724122"/>
            <a:ext cx="1785257" cy="0"/>
          </a:xfrm>
          <a:prstGeom prst="line">
            <a:avLst/>
          </a:prstGeom>
          <a:ln>
            <a:solidFill>
              <a:srgbClr val="FFD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>
            <p:custDataLst>
              <p:tags r:id="rId5"/>
            </p:custDataLst>
          </p:nvPr>
        </p:nvGrpSpPr>
        <p:grpSpPr>
          <a:xfrm>
            <a:off x="6342639" y="789936"/>
            <a:ext cx="4622839" cy="576000"/>
            <a:chOff x="5049838" y="706053"/>
            <a:chExt cx="5176713" cy="695272"/>
          </a:xfrm>
        </p:grpSpPr>
        <p:sp>
          <p:nvSpPr>
            <p:cNvPr id="115" name="椭圆 114"/>
            <p:cNvSpPr/>
            <p:nvPr>
              <p:custDataLst>
                <p:tags r:id="rId6"/>
              </p:custDataLst>
            </p:nvPr>
          </p:nvSpPr>
          <p:spPr>
            <a:xfrm>
              <a:off x="5049838" y="706053"/>
              <a:ext cx="645012" cy="695272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6" name="文本框 115"/>
            <p:cNvSpPr txBox="1"/>
            <p:nvPr>
              <p:custDataLst>
                <p:tags r:id="rId7"/>
              </p:custDataLst>
            </p:nvPr>
          </p:nvSpPr>
          <p:spPr>
            <a:xfrm>
              <a:off x="5085104" y="806395"/>
              <a:ext cx="567636" cy="48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5843861" y="839268"/>
              <a:ext cx="4382690" cy="48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项目来源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9"/>
            </p:custDataLst>
          </p:nvPr>
        </p:nvGrpSpPr>
        <p:grpSpPr>
          <a:xfrm>
            <a:off x="6342639" y="1576740"/>
            <a:ext cx="4515417" cy="576000"/>
            <a:chOff x="5049838" y="516521"/>
            <a:chExt cx="5204185" cy="691350"/>
          </a:xfrm>
        </p:grpSpPr>
        <p:sp>
          <p:nvSpPr>
            <p:cNvPr id="38" name="椭圆 37"/>
            <p:cNvSpPr/>
            <p:nvPr>
              <p:custDataLst>
                <p:tags r:id="rId10"/>
              </p:custDataLst>
            </p:nvPr>
          </p:nvSpPr>
          <p:spPr>
            <a:xfrm>
              <a:off x="5049838" y="516521"/>
              <a:ext cx="663861" cy="691350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1"/>
              </p:custDataLst>
            </p:nvPr>
          </p:nvSpPr>
          <p:spPr>
            <a:xfrm>
              <a:off x="5110797" y="615553"/>
              <a:ext cx="541692" cy="480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5871333" y="613659"/>
              <a:ext cx="4382690" cy="48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研究目的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3"/>
            </p:custDataLst>
          </p:nvPr>
        </p:nvGrpSpPr>
        <p:grpSpPr>
          <a:xfrm>
            <a:off x="6342639" y="2363544"/>
            <a:ext cx="4515417" cy="576000"/>
            <a:chOff x="5049838" y="516521"/>
            <a:chExt cx="5183987" cy="704056"/>
          </a:xfrm>
        </p:grpSpPr>
        <p:sp>
          <p:nvSpPr>
            <p:cNvPr id="44" name="椭圆 43"/>
            <p:cNvSpPr/>
            <p:nvPr>
              <p:custDataLst>
                <p:tags r:id="rId14"/>
              </p:custDataLst>
            </p:nvPr>
          </p:nvSpPr>
          <p:spPr>
            <a:xfrm>
              <a:off x="5049838" y="516521"/>
              <a:ext cx="661285" cy="704056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5"/>
              </p:custDataLst>
            </p:nvPr>
          </p:nvSpPr>
          <p:spPr>
            <a:xfrm>
              <a:off x="5139592" y="627046"/>
              <a:ext cx="506464" cy="45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6"/>
              </p:custDataLst>
            </p:nvPr>
          </p:nvSpPr>
          <p:spPr>
            <a:xfrm>
              <a:off x="5851135" y="617977"/>
              <a:ext cx="4382690" cy="48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主要内容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22123" y="949048"/>
            <a:ext cx="2722880" cy="398780"/>
          </a:xfrm>
          <a:prstGeom prst="rect">
            <a:avLst/>
          </a:prstGeom>
          <a:solidFill>
            <a:srgbClr val="FED008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科研项目结题验收汇报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>
            <p:custDataLst>
              <p:tags r:id="rId17"/>
            </p:custDataLst>
          </p:nvPr>
        </p:nvGrpSpPr>
        <p:grpSpPr>
          <a:xfrm>
            <a:off x="6342639" y="3150348"/>
            <a:ext cx="4801611" cy="576000"/>
            <a:chOff x="5049838" y="516521"/>
            <a:chExt cx="5181255" cy="703653"/>
          </a:xfrm>
        </p:grpSpPr>
        <p:sp>
          <p:nvSpPr>
            <p:cNvPr id="4" name="椭圆 3"/>
            <p:cNvSpPr/>
            <p:nvPr>
              <p:custDataLst>
                <p:tags r:id="rId18"/>
              </p:custDataLst>
            </p:nvPr>
          </p:nvSpPr>
          <p:spPr>
            <a:xfrm>
              <a:off x="5049838" y="516521"/>
              <a:ext cx="621542" cy="703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9"/>
              </p:custDataLst>
            </p:nvPr>
          </p:nvSpPr>
          <p:spPr>
            <a:xfrm>
              <a:off x="5107663" y="627032"/>
              <a:ext cx="507161" cy="488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20"/>
              </p:custDataLst>
            </p:nvPr>
          </p:nvSpPr>
          <p:spPr>
            <a:xfrm>
              <a:off x="5848403" y="622764"/>
              <a:ext cx="4382690" cy="48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研究过程</a:t>
              </a:r>
              <a:endParaRPr lang="en-US" altLang="zh-CN" sz="2000" b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1"/>
            </p:custDataLst>
          </p:nvPr>
        </p:nvGrpSpPr>
        <p:grpSpPr>
          <a:xfrm>
            <a:off x="6342639" y="3937152"/>
            <a:ext cx="4535287" cy="576000"/>
            <a:chOff x="5049838" y="516521"/>
            <a:chExt cx="5237291" cy="734872"/>
          </a:xfrm>
        </p:grpSpPr>
        <p:sp>
          <p:nvSpPr>
            <p:cNvPr id="8" name="椭圆 7"/>
            <p:cNvSpPr/>
            <p:nvPr>
              <p:custDataLst>
                <p:tags r:id="rId22"/>
              </p:custDataLst>
            </p:nvPr>
          </p:nvSpPr>
          <p:spPr>
            <a:xfrm>
              <a:off x="5049838" y="516521"/>
              <a:ext cx="665157" cy="734872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3"/>
              </p:custDataLst>
            </p:nvPr>
          </p:nvSpPr>
          <p:spPr>
            <a:xfrm>
              <a:off x="5109976" y="628034"/>
              <a:ext cx="542750" cy="510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4"/>
              </p:custDataLst>
            </p:nvPr>
          </p:nvSpPr>
          <p:spPr>
            <a:xfrm>
              <a:off x="5904440" y="589930"/>
              <a:ext cx="4382689" cy="51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2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研究成果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25"/>
            </p:custDataLst>
          </p:nvPr>
        </p:nvGrpSpPr>
        <p:grpSpPr>
          <a:xfrm>
            <a:off x="6373623" y="4723956"/>
            <a:ext cx="4407997" cy="576000"/>
            <a:chOff x="5049838" y="516521"/>
            <a:chExt cx="5222832" cy="712653"/>
          </a:xfrm>
        </p:grpSpPr>
        <p:sp>
          <p:nvSpPr>
            <p:cNvPr id="12" name="椭圆 11"/>
            <p:cNvSpPr/>
            <p:nvPr>
              <p:custDataLst>
                <p:tags r:id="rId26"/>
              </p:custDataLst>
            </p:nvPr>
          </p:nvSpPr>
          <p:spPr>
            <a:xfrm>
              <a:off x="5049838" y="516521"/>
              <a:ext cx="682476" cy="712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7"/>
              </p:custDataLst>
            </p:nvPr>
          </p:nvSpPr>
          <p:spPr>
            <a:xfrm>
              <a:off x="5088078" y="627321"/>
              <a:ext cx="556881" cy="49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06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8"/>
              </p:custDataLst>
            </p:nvPr>
          </p:nvSpPr>
          <p:spPr>
            <a:xfrm>
              <a:off x="5889980" y="590276"/>
              <a:ext cx="4382690" cy="4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经费使用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9"/>
            </p:custDataLst>
          </p:nvPr>
        </p:nvGrpSpPr>
        <p:grpSpPr>
          <a:xfrm>
            <a:off x="6394716" y="5510760"/>
            <a:ext cx="4407997" cy="576000"/>
            <a:chOff x="5049838" y="516521"/>
            <a:chExt cx="5222832" cy="712653"/>
          </a:xfrm>
        </p:grpSpPr>
        <p:sp>
          <p:nvSpPr>
            <p:cNvPr id="20" name="椭圆 19"/>
            <p:cNvSpPr/>
            <p:nvPr>
              <p:custDataLst>
                <p:tags r:id="rId30"/>
              </p:custDataLst>
            </p:nvPr>
          </p:nvSpPr>
          <p:spPr>
            <a:xfrm>
              <a:off x="5049838" y="516521"/>
              <a:ext cx="682476" cy="712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1"/>
              </p:custDataLst>
            </p:nvPr>
          </p:nvSpPr>
          <p:spPr>
            <a:xfrm>
              <a:off x="5088078" y="627321"/>
              <a:ext cx="556881" cy="49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07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32"/>
              </p:custDataLst>
            </p:nvPr>
          </p:nvSpPr>
          <p:spPr>
            <a:xfrm>
              <a:off x="5889980" y="590276"/>
              <a:ext cx="4382690" cy="4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研究总结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168783" cy="597805"/>
            <a:chOff x="355954" y="154411"/>
            <a:chExt cx="2168783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168783" cy="584775"/>
              <a:chOff x="210812" y="283556"/>
              <a:chExt cx="2168783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963823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项目来源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 descr="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000" y="1645858"/>
            <a:ext cx="4352290" cy="5024120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8845" y="1645858"/>
            <a:ext cx="3785242" cy="5003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845" y="1022460"/>
            <a:ext cx="109476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提示：本页请列出项目立项信息与图片，标明项目立项时间，正式制作时请删除每页的红色提示文字栏，下同！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94895" cy="597805"/>
            <a:chOff x="355954" y="154411"/>
            <a:chExt cx="2094895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94895" cy="584775"/>
              <a:chOff x="210812" y="283556"/>
              <a:chExt cx="2094895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9935" y="35002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研究目的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77363" y="1675237"/>
            <a:ext cx="2180600" cy="391524"/>
            <a:chOff x="6681460" y="2702291"/>
            <a:chExt cx="2180600" cy="391524"/>
          </a:xfrm>
        </p:grpSpPr>
        <p:sp>
          <p:nvSpPr>
            <p:cNvPr id="26" name="矩形: 圆角 25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研究目的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161525" y="2146791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76007" y="1504247"/>
            <a:ext cx="56905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提示：本页请简要说明本项目研究主要目的，请注意文字不要太小，行间距请用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20" name="矩形 19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2" name="矩形 21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3" name="矩形 22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4" name="矩形 23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5" name="矩形 24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7" name="矩形 26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8" name="矩形 27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9" name="矩形 28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31" name="矩形 30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研究内容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8" name="矩形 7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9" name="矩形 8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0" name="矩形 9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2" name="矩形 11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3" name="矩形 12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4" name="矩形 13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5" name="矩形 14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77363" y="1667323"/>
            <a:ext cx="2180600" cy="395260"/>
            <a:chOff x="6681460" y="4317731"/>
            <a:chExt cx="2180600" cy="395260"/>
          </a:xfrm>
          <a:solidFill>
            <a:srgbClr val="00B0F0"/>
          </a:solidFill>
        </p:grpSpPr>
        <p:sp>
          <p:nvSpPr>
            <p:cNvPr id="27" name="矩形: 圆角 26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195919" y="4343659"/>
              <a:ext cx="110799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研究内容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76006" y="1504247"/>
            <a:ext cx="59477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提示：本页请简要说明本项目研究主要内容，注意文字不宜繁复，建议分项简洁清晰描述研究的主要内容。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研究过程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077363" y="1675237"/>
            <a:ext cx="2180600" cy="391524"/>
            <a:chOff x="6681460" y="2702291"/>
            <a:chExt cx="2180600" cy="391524"/>
          </a:xfrm>
        </p:grpSpPr>
        <p:sp>
          <p:nvSpPr>
            <p:cNvPr id="40" name="矩形: 圆角 39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研究过程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2161525" y="2146791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44" name="矩形 43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5" name="矩形 44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6" name="矩形 45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7" name="矩形 46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8" name="矩形 47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9" name="矩形 48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0" name="矩形 49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1" name="矩形 50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2" name="矩形 51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176006" y="1504247"/>
            <a:ext cx="594779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提示：本页请简要说明本项目研究主要过程，可以描述技术路线或时间安排，如有阶段性成果，请注明。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注意文字不宜繁复，简洁清晰即可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研究成果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05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6331" y="3699422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8" name="矩形 7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9" name="矩形 8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0" name="矩形 9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2" name="矩形 11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3" name="矩形 12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4" name="矩形 13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5" name="矩形 14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6067" y="970337"/>
            <a:ext cx="2180600" cy="395260"/>
            <a:chOff x="6681460" y="4317731"/>
            <a:chExt cx="2180600" cy="395260"/>
          </a:xfrm>
          <a:solidFill>
            <a:srgbClr val="00B0F0"/>
          </a:solidFill>
        </p:grpSpPr>
        <p:sp>
          <p:nvSpPr>
            <p:cNvPr id="27" name="矩形: 圆角 26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195919" y="4343659"/>
              <a:ext cx="110799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研究成果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54809" y="1457835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56085" y="1759488"/>
            <a:ext cx="6398552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提示：项目成果是汇报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的关键重点之处：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请以文字形式明确列出本项目研究成果，并清晰给出成果刊印相关完整图片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注意成果信息要准确、完整（要有刊物封面、目录、正文部分）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本页面配图和整体版式可以根据项目研究自行调整；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要明确展示论文上的项目或课题信息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本页面可根据成果数量自行增加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电子刊物请提供检索报告；英文刊物请同时提供检索报告和文章中文版本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809" y="1387789"/>
            <a:ext cx="11428052" cy="133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1.《</a:t>
            </a:r>
            <a:r>
              <a:rPr lang="zh-CN" altLang="en-US" sz="2000" dirty="0"/>
              <a:t>论文名称</a:t>
            </a:r>
            <a:r>
              <a:rPr lang="en-US" altLang="zh-CN" sz="2000" dirty="0"/>
              <a:t>》</a:t>
            </a:r>
            <a:r>
              <a:rPr lang="zh-CN" altLang="en-US" sz="2000" dirty="0"/>
              <a:t>，？年？月发表于</a:t>
            </a:r>
            <a:r>
              <a:rPr lang="en-US" altLang="zh-CN" sz="2000" dirty="0"/>
              <a:t>《</a:t>
            </a:r>
            <a:r>
              <a:rPr lang="zh-CN" altLang="en-US" sz="2000" dirty="0"/>
              <a:t>刊物名称</a:t>
            </a:r>
            <a:r>
              <a:rPr lang="en-US" altLang="zh-CN" sz="2000" dirty="0"/>
              <a:t>》</a:t>
            </a:r>
            <a:r>
              <a:rPr lang="zh-CN" altLang="en-US" sz="2000" dirty="0"/>
              <a:t>第？期（必须标注刊物刊号）；</a:t>
            </a:r>
            <a:r>
              <a:rPr lang="zh-CN" altLang="en-US" sz="1600" dirty="0"/>
              <a:t>选择标注刊物级别信息（如：中文核心、内刊等）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如有多项成果，请同上格式罗列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经费使用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06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801139" y="2107814"/>
          <a:ext cx="8589722" cy="4541844"/>
        </p:xfrm>
        <a:graphic>
          <a:graphicData uri="http://schemas.openxmlformats.org/drawingml/2006/table">
            <a:tbl>
              <a:tblPr/>
              <a:tblGrid>
                <a:gridCol w="1048260"/>
                <a:gridCol w="2889391"/>
                <a:gridCol w="1099449"/>
                <a:gridCol w="1063283"/>
                <a:gridCol w="1245782"/>
                <a:gridCol w="1243557"/>
              </a:tblGrid>
              <a:tr h="346906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经费使用情况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21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 号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</a:t>
                      </a: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预算金额（元）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已报经费（元）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本次支出</a:t>
                      </a: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金额（元）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版面费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0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专利（其他知识产权类）代理费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1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绩效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25-35%、横向60%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材料费（办公耗材费）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设备费租赁费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发票（财务购买）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劳务费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打印费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差旅调研费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财务规定标准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专家咨询费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测试化验加工费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大写</a:t>
                      </a: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 </a:t>
                      </a: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万仟</a:t>
                      </a: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佰 拾 元 角 分 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12333" y="1065015"/>
            <a:ext cx="2180600" cy="391524"/>
            <a:chOff x="6681460" y="2702291"/>
            <a:chExt cx="2180600" cy="391524"/>
          </a:xfrm>
        </p:grpSpPr>
        <p:sp>
          <p:nvSpPr>
            <p:cNvPr id="8" name="矩形: 圆角 7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经费使用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96495" y="1536569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1075" y="1544599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746097" y="948462"/>
            <a:ext cx="9543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提示：本页请简要说明项目研究经费使用情况，表格内容可根据具体情况调整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正式制作时请删除本红色提示文字栏，下同！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研究总结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07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2333" y="1065015"/>
            <a:ext cx="2180600" cy="391524"/>
            <a:chOff x="6681460" y="2702291"/>
            <a:chExt cx="2180600" cy="391524"/>
          </a:xfrm>
        </p:grpSpPr>
        <p:sp>
          <p:nvSpPr>
            <p:cNvPr id="19" name="矩形: 圆角 18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研究总结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96495" y="1536569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41075" y="1544599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87811" y="1779780"/>
            <a:ext cx="2180600" cy="391524"/>
            <a:chOff x="6681460" y="4317731"/>
            <a:chExt cx="2180600" cy="391524"/>
          </a:xfrm>
        </p:grpSpPr>
        <p:sp>
          <p:nvSpPr>
            <p:cNvPr id="25" name="矩形: 圆角 24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871513" y="431773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存在的问题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3453" y="1785667"/>
            <a:ext cx="2180600" cy="391524"/>
            <a:chOff x="6681460" y="4317731"/>
            <a:chExt cx="2180600" cy="391524"/>
          </a:xfrm>
        </p:grpSpPr>
        <p:sp>
          <p:nvSpPr>
            <p:cNvPr id="32" name="矩形: 圆角 31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34286" y="433403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研究研究的经验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00347" y="1761325"/>
            <a:ext cx="2180600" cy="395260"/>
            <a:chOff x="6681460" y="4317731"/>
            <a:chExt cx="2180600" cy="395260"/>
          </a:xfrm>
        </p:grpSpPr>
        <p:sp>
          <p:nvSpPr>
            <p:cNvPr id="36" name="矩形: 圆角 35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955776" y="434365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未来研究方向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396495" y="2481977"/>
            <a:ext cx="1062123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提示：本页请对项目研究做简要总结，至少包括项目研究的经验、存在的问题和未来研究方向三个部分，也可根据自己的总结增添总结内容。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注意文字不宜繁复，尽可能简洁，清晰描述出各点内容即可。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页面文字排版可自行更换，如果本页排版不够，也可以自行增加页面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5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6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5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6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.xml><?xml version="1.0" encoding="utf-8"?>
<p:tagLst xmlns:p="http://schemas.openxmlformats.org/presentationml/2006/main">
  <p:tag name="PA" val="v5.2.4"/>
</p:tagLst>
</file>

<file path=ppt/tags/tag3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9724,&quot;width&quot;:14400}"/>
  <p:tag name="KSO_WM_BEAUTIFY_FLAG" val=""/>
</p:tagLst>
</file>

<file path=ppt/tags/tag37.xml><?xml version="1.0" encoding="utf-8"?>
<p:tagLst xmlns:p="http://schemas.openxmlformats.org/presentationml/2006/main">
  <p:tag name="KSO_WM_UNIT_TABLE_BEAUTIFY" val="smartTable{55729614-1be2-4e15-9d30-bc5ced0ed374}"/>
  <p:tag name="TABLE_ENDDRAG_ORIGIN_RECT" val="771*432"/>
  <p:tag name="TABLE_ENDDRAG_RECT" val="101*86*771*432"/>
</p:tagLst>
</file>

<file path=ppt/tags/tag38.xml><?xml version="1.0" encoding="utf-8"?>
<p:tagLst xmlns:p="http://schemas.openxmlformats.org/presentationml/2006/main">
  <p:tag name="ISPRING_PRESENTATION_TITLE" val="PowerPoint 演示文稿"/>
  <p:tag name="ISPRING_FIRST_PUBLISH" val="1"/>
  <p:tag name="KSO_WPP_MARK_KEY" val="dee860cc-d1b9-4fe1-b1bc-85dbff58f778"/>
  <p:tag name="COMMONDATA" val="eyJoZGlkIjoiYzg3ODZkZWQ1ZjhkYmZjZWFkYzM5ZDlmZmJjOTZjNDEifQ=="/>
</p:tagLst>
</file>

<file path=ppt/tags/tag4.xml><?xml version="1.0" encoding="utf-8"?>
<p:tagLst xmlns:p="http://schemas.openxmlformats.org/presentationml/2006/main">
  <p:tag name="PA" val="v5.2.4"/>
</p:tagLst>
</file>

<file path=ppt/tags/tag5.xml><?xml version="1.0" encoding="utf-8"?>
<p:tagLst xmlns:p="http://schemas.openxmlformats.org/presentationml/2006/main">
  <p:tag name="PA" val="v5.2.4"/>
</p:tagLst>
</file>

<file path=ppt/tags/tag6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44586"/>
      </a:hlink>
      <a:folHlink>
        <a:srgbClr val="044586"/>
      </a:folHlink>
    </a:clrScheme>
    <a:fontScheme name="自定义 38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宽屏</PresentationFormat>
  <Paragraphs>285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楷体</vt:lpstr>
      <vt:lpstr>Arial</vt:lpstr>
      <vt:lpstr>微软雅黑</vt:lpstr>
      <vt:lpstr>等线</vt:lpstr>
      <vt:lpstr>Times New Roman</vt:lpstr>
      <vt:lpstr>黑体</vt:lpstr>
      <vt:lpstr>Arial Unicode MS</vt:lpstr>
      <vt:lpstr>Calibri</vt:lpstr>
      <vt:lpstr>Office 主题​​</vt:lpstr>
      <vt:lpstr>项目组成员：XX、XX、XX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雪梅</cp:lastModifiedBy>
  <cp:revision>104</cp:revision>
  <dcterms:created xsi:type="dcterms:W3CDTF">2019-03-27T06:21:00Z</dcterms:created>
  <dcterms:modified xsi:type="dcterms:W3CDTF">2024-11-28T07:24:04Z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AE024625AAEE4CC287F7D954BB2722FC_13</vt:lpwstr>
  </property>
  <property fmtid="{D5CDD505-2E9C-101B-9397-08002B2CF9AE}" pid="3" name="KSOProductBuildVer">
    <vt:lpwstr>2052-12.1.0.18912</vt:lpwstr>
  </property>
</Properties>
</file>